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1264" r:id="rId2"/>
    <p:sldId id="1225" r:id="rId3"/>
    <p:sldId id="1265" r:id="rId4"/>
    <p:sldId id="1271" r:id="rId5"/>
    <p:sldId id="1266" r:id="rId6"/>
    <p:sldId id="1267" r:id="rId7"/>
    <p:sldId id="1226" r:id="rId8"/>
    <p:sldId id="1227" r:id="rId9"/>
    <p:sldId id="1270" r:id="rId10"/>
    <p:sldId id="1228" r:id="rId11"/>
    <p:sldId id="1269" r:id="rId12"/>
    <p:sldId id="1268" r:id="rId13"/>
    <p:sldId id="1229" r:id="rId14"/>
    <p:sldId id="1230" r:id="rId15"/>
    <p:sldId id="1232" r:id="rId16"/>
    <p:sldId id="1233" r:id="rId17"/>
    <p:sldId id="1234" r:id="rId18"/>
    <p:sldId id="1236" r:id="rId19"/>
    <p:sldId id="1237" r:id="rId20"/>
    <p:sldId id="1238" r:id="rId21"/>
    <p:sldId id="1239" r:id="rId22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850"/>
    <a:srgbClr val="FF3300"/>
    <a:srgbClr val="FF99FF"/>
    <a:srgbClr val="85AEFF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 varScale="1">
        <p:scale>
          <a:sx n="109" d="100"/>
          <a:sy n="109" d="100"/>
        </p:scale>
        <p:origin x="1890" y="114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29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19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3/17/2017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3/17/2017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Unscented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an n-dimensional Gaussian with mean </a:t>
            </a:r>
            <a:r>
              <a:rPr lang="el-GR" sz="2800" dirty="0" smtClean="0">
                <a:latin typeface="Times New Roman"/>
                <a:cs typeface="Times New Roman"/>
              </a:rPr>
              <a:t>μ</a:t>
            </a:r>
            <a:r>
              <a:rPr lang="en-US" sz="2800" dirty="0" smtClean="0"/>
              <a:t> and covariance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en-US" sz="2800" dirty="0" smtClean="0"/>
              <a:t> , the unscented transform uses 2n+1 sigma points (and associated weights)</a:t>
            </a:r>
            <a:endParaRPr lang="en-US" sz="28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65360" y="3906838"/>
          <a:ext cx="83978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4457520" imgH="838080" progId="Equation.3">
                  <p:embed/>
                </p:oleObj>
              </mc:Choice>
              <mc:Fallback>
                <p:oleObj name="Equation" r:id="rId3" imgW="445752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60" y="3906838"/>
                        <a:ext cx="8397875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154322" y="3441700"/>
            <a:ext cx="5716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 sz="2000"/>
              <a:t>Sigma points                               Weights 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2494" y="5669442"/>
          <a:ext cx="20828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94" y="5669442"/>
                        <a:ext cx="20828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κ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to guarantee a “reasonable” covariance matrix</a:t>
            </a:r>
          </a:p>
          <a:p>
            <a:pPr lvl="1"/>
            <a:r>
              <a:rPr lang="en-US" sz="2400" dirty="0" smtClean="0"/>
              <a:t>value is not critical, so choose </a:t>
            </a:r>
            <a:r>
              <a:rPr lang="el-GR" sz="2400" dirty="0" smtClean="0">
                <a:latin typeface="Times New Roman"/>
                <a:cs typeface="Times New Roman"/>
              </a:rPr>
              <a:t>κ</a:t>
            </a:r>
            <a:r>
              <a:rPr lang="en-US" sz="2400" dirty="0" smtClean="0">
                <a:latin typeface="Times New Roman"/>
                <a:cs typeface="Times New Roman"/>
              </a:rPr>
              <a:t> = 0</a:t>
            </a:r>
            <a:r>
              <a:rPr lang="en-US" sz="2400" dirty="0" smtClean="0"/>
              <a:t> by default</a:t>
            </a:r>
          </a:p>
          <a:p>
            <a:r>
              <a:rPr lang="en-US" sz="2800" dirty="0" smtClean="0"/>
              <a:t>choose </a:t>
            </a:r>
            <a:r>
              <a:rPr lang="en-US" sz="2800" dirty="0" smtClean="0">
                <a:latin typeface="Times New Roman"/>
                <a:cs typeface="Times New Roman"/>
              </a:rPr>
              <a:t>0 ≤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≤</a:t>
            </a:r>
            <a:r>
              <a:rPr lang="en-US" sz="2800" dirty="0" smtClean="0">
                <a:latin typeface="Times New Roman"/>
                <a:cs typeface="Times New Roman"/>
              </a:rPr>
              <a:t> 1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controls the spread of the sigma point distribution; should be small when nonlinearities are strong</a:t>
            </a:r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β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</a:t>
            </a:r>
          </a:p>
          <a:p>
            <a:pPr lvl="1"/>
            <a:r>
              <a:rPr lang="el-GR" sz="2400" dirty="0" smtClean="0">
                <a:latin typeface="Times New Roman"/>
                <a:cs typeface="Times New Roman"/>
              </a:rPr>
              <a:t>β</a:t>
            </a:r>
            <a:r>
              <a:rPr lang="en-US" sz="2400" dirty="0" smtClean="0">
                <a:latin typeface="Times New Roman"/>
                <a:cs typeface="Times New Roman"/>
              </a:rPr>
              <a:t> = 2</a:t>
            </a:r>
            <a:r>
              <a:rPr lang="en-US" sz="2400" dirty="0" smtClean="0"/>
              <a:t> is optimal if distribution is Gaussian</a:t>
            </a:r>
            <a:endParaRPr lang="en-US" sz="24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11</a:t>
            </a:fld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009900" y="1175080"/>
          <a:ext cx="3124200" cy="645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1175080"/>
                        <a:ext cx="3124200" cy="645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12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29943" y="2262236"/>
          <a:ext cx="15668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3" name="Equation" r:id="rId3" imgW="711000" imgH="228600" progId="Equation.3">
                  <p:embed/>
                </p:oleObj>
              </mc:Choice>
              <mc:Fallback>
                <p:oleObj name="Equation" r:id="rId3" imgW="71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43" y="2262236"/>
                        <a:ext cx="156686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20418" y="3370311"/>
          <a:ext cx="3405188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4" name="Equation" r:id="rId5" imgW="1714320" imgH="888840" progId="Equation.3">
                  <p:embed/>
                </p:oleObj>
              </mc:Choice>
              <mc:Fallback>
                <p:oleObj name="Equation" r:id="rId5" imgW="1714320" imgH="888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18" y="3370311"/>
                        <a:ext cx="3405188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621993" y="1832024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Pass sigma points through nonlinear function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12468" y="2946449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Recover mean and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9F95A1-21A3-4F44-8CD7-634D4CB963A4}" type="slidenum">
              <a:rPr lang="en-US"/>
              <a:pPr/>
              <a:t>13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Prediction: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309688" y="1033463"/>
          <a:ext cx="35496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3" imgW="2527200" imgH="558720" progId="Equation.3">
                  <p:embed/>
                </p:oleObj>
              </mc:Choice>
              <mc:Fallback>
                <p:oleObj name="Equation" r:id="rId3" imgW="2527200" imgH="558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1033463"/>
                        <a:ext cx="35496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082675" y="1876425"/>
          <a:ext cx="13731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977760" imgH="482400" progId="Equation.3">
                  <p:embed/>
                </p:oleObj>
              </mc:Choice>
              <mc:Fallback>
                <p:oleObj name="Equation" r:id="rId5" imgW="9777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876425"/>
                        <a:ext cx="13731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033463" y="2638425"/>
          <a:ext cx="25288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1714320" imgH="253800" progId="Equation.3">
                  <p:embed/>
                </p:oleObj>
              </mc:Choice>
              <mc:Fallback>
                <p:oleObj name="Equation" r:id="rId7" imgW="17143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638425"/>
                        <a:ext cx="25288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1071563" y="3108325"/>
          <a:ext cx="20970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9" imgW="1422360" imgH="711000" progId="Equation.3">
                  <p:embed/>
                </p:oleObj>
              </mc:Choice>
              <mc:Fallback>
                <p:oleObj name="Equation" r:id="rId9" imgW="142236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3108325"/>
                        <a:ext cx="209708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1062038" y="4098925"/>
          <a:ext cx="4846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11" imgW="2590560" imgH="291960" progId="Equation.3">
                  <p:embed/>
                </p:oleObj>
              </mc:Choice>
              <mc:Fallback>
                <p:oleObj name="Equation" r:id="rId11" imgW="259056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4098925"/>
                        <a:ext cx="4846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1068388" y="4670425"/>
          <a:ext cx="23764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13" imgW="1269720" imgH="241200" progId="Equation.3">
                  <p:embed/>
                </p:oleObj>
              </mc:Choice>
              <mc:Fallback>
                <p:oleObj name="Equation" r:id="rId13" imgW="126972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4670425"/>
                        <a:ext cx="23764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9"/>
          <p:cNvGraphicFramePr>
            <a:graphicFrameLocks noChangeAspect="1"/>
          </p:cNvGraphicFramePr>
          <p:nvPr/>
        </p:nvGraphicFramePr>
        <p:xfrm>
          <a:off x="1071563" y="5983288"/>
          <a:ext cx="38592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15" imgW="1942920" imgH="431640" progId="Equation.3">
                  <p:embed/>
                </p:oleObj>
              </mc:Choice>
              <mc:Fallback>
                <p:oleObj name="Equation" r:id="rId15" imgW="19429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983288"/>
                        <a:ext cx="3859212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0"/>
          <p:cNvGraphicFramePr>
            <a:graphicFrameLocks noChangeAspect="1"/>
          </p:cNvGraphicFramePr>
          <p:nvPr/>
        </p:nvGraphicFramePr>
        <p:xfrm>
          <a:off x="1095375" y="5148263"/>
          <a:ext cx="18669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7" imgW="939600" imgH="431640" progId="Equation.3">
                  <p:embed/>
                </p:oleObj>
              </mc:Choice>
              <mc:Fallback>
                <p:oleObj name="Equation" r:id="rId17" imgW="9396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5148263"/>
                        <a:ext cx="18669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441950" y="1165225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5441950" y="1984375"/>
            <a:ext cx="2667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Measurement noise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441950" y="2527300"/>
            <a:ext cx="316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state mean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441950" y="3336925"/>
            <a:ext cx="3095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covariance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461000" y="4175125"/>
            <a:ext cx="34496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                  </a:t>
            </a:r>
            <a:r>
              <a:rPr lang="en-US" sz="2000">
                <a:solidFill>
                  <a:schemeClr val="folHlink"/>
                </a:solidFill>
              </a:rPr>
              <a:t>Sigma points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470525" y="4641850"/>
            <a:ext cx="34845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Prediction of sigma points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5470525" y="533717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470525" y="6156325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06BBD-B767-4352-8D49-2F7751A791B1}" type="slidenum">
              <a:rPr lang="en-US"/>
              <a:pPr/>
              <a:t>14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Correction: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19150" y="1155700"/>
          <a:ext cx="18542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3" imgW="990360" imgH="241200" progId="Equation.3">
                  <p:embed/>
                </p:oleObj>
              </mc:Choice>
              <mc:Fallback>
                <p:oleObj name="Equation" r:id="rId3" imgW="99036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155700"/>
                        <a:ext cx="18542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819150" y="1766888"/>
          <a:ext cx="18176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5" imgW="914400" imgH="431640" progId="Equation.3">
                  <p:embed/>
                </p:oleObj>
              </mc:Choice>
              <mc:Fallback>
                <p:oleObj name="Equation" r:id="rId5" imgW="914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766888"/>
                        <a:ext cx="1817688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5041900" y="1165225"/>
            <a:ext cx="3624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Measurement sigma points</a:t>
            </a:r>
          </a:p>
        </p:txBody>
      </p:sp>
      <p:sp>
        <p:nvSpPr>
          <p:cNvPr id="8204" name="Text Box 6"/>
          <p:cNvSpPr txBox="1">
            <a:spLocks noChangeArrowheads="1"/>
          </p:cNvSpPr>
          <p:nvPr/>
        </p:nvSpPr>
        <p:spPr bwMode="auto">
          <a:xfrm>
            <a:off x="5060950" y="1955800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5041900" y="2813050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8206" name="Text Box 8"/>
          <p:cNvSpPr txBox="1">
            <a:spLocks noChangeArrowheads="1"/>
          </p:cNvSpPr>
          <p:nvPr/>
        </p:nvSpPr>
        <p:spPr bwMode="auto">
          <a:xfrm>
            <a:off x="5041900" y="3736975"/>
            <a:ext cx="2365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Cross-covariance</a:t>
            </a:r>
          </a:p>
        </p:txBody>
      </p:sp>
      <p:sp>
        <p:nvSpPr>
          <p:cNvPr id="8207" name="Text Box 9"/>
          <p:cNvSpPr txBox="1">
            <a:spLocks noChangeArrowheads="1"/>
          </p:cNvSpPr>
          <p:nvPr/>
        </p:nvSpPr>
        <p:spPr bwMode="auto">
          <a:xfrm>
            <a:off x="5070475" y="4641850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5070475" y="5337175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8209" name="Text Box 11"/>
          <p:cNvSpPr txBox="1">
            <a:spLocks noChangeArrowheads="1"/>
          </p:cNvSpPr>
          <p:nvPr/>
        </p:nvSpPr>
        <p:spPr bwMode="auto">
          <a:xfrm>
            <a:off x="5070475" y="61563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819150" y="2652713"/>
          <a:ext cx="37115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7" imgW="1866600" imgH="431640" progId="Equation.3">
                  <p:embed/>
                </p:oleObj>
              </mc:Choice>
              <mc:Fallback>
                <p:oleObj name="Equation" r:id="rId7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652713"/>
                        <a:ext cx="37115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819150" y="3548063"/>
          <a:ext cx="39401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9" imgW="1981080" imgH="431640" progId="Equation.3">
                  <p:embed/>
                </p:oleObj>
              </mc:Choice>
              <mc:Fallback>
                <p:oleObj name="Equation" r:id="rId9" imgW="198108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3548063"/>
                        <a:ext cx="39401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819150" y="4591050"/>
          <a:ext cx="18875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11" imgW="799920" imgH="253800" progId="Equation.3">
                  <p:embed/>
                </p:oleObj>
              </mc:Choice>
              <mc:Fallback>
                <p:oleObj name="Equation" r:id="rId11" imgW="79992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4591050"/>
                        <a:ext cx="18875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15"/>
          <p:cNvGraphicFramePr>
            <a:graphicFrameLocks noChangeAspect="1"/>
          </p:cNvGraphicFramePr>
          <p:nvPr/>
        </p:nvGraphicFramePr>
        <p:xfrm>
          <a:off x="819150" y="5303838"/>
          <a:ext cx="29654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13" imgW="1257120" imgH="228600" progId="Equation.3">
                  <p:embed/>
                </p:oleObj>
              </mc:Choice>
              <mc:Fallback>
                <p:oleObj name="Equation" r:id="rId13" imgW="125712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5303838"/>
                        <a:ext cx="29654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16"/>
          <p:cNvGraphicFramePr>
            <a:graphicFrameLocks noChangeAspect="1"/>
          </p:cNvGraphicFramePr>
          <p:nvPr/>
        </p:nvGraphicFramePr>
        <p:xfrm>
          <a:off x="819150" y="6029325"/>
          <a:ext cx="254635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15" imgW="1079280" imgH="253800" progId="Equation.3">
                  <p:embed/>
                </p:oleObj>
              </mc:Choice>
              <mc:Fallback>
                <p:oleObj name="Equation" r:id="rId15" imgW="1079280" imgH="253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6029325"/>
                        <a:ext cx="254635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0A9F4-5A77-4D09-9DB4-516D52918A28}" type="slidenum">
              <a:rPr lang="en-US"/>
              <a:pPr/>
              <a:t>15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Prediction Step</a:t>
            </a:r>
          </a:p>
        </p:txBody>
      </p:sp>
      <p:pic>
        <p:nvPicPr>
          <p:cNvPr id="3174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960438"/>
            <a:ext cx="3440113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275" y="960438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0" y="3921125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4275" y="3921125"/>
            <a:ext cx="3440113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62CF7-626F-46C4-8AE0-7A685A8A4383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Observation Prediction Step</a:t>
            </a:r>
          </a:p>
        </p:txBody>
      </p:sp>
      <p:pic>
        <p:nvPicPr>
          <p:cNvPr id="3277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10191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10191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" y="4000500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3950" y="4000500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84FEA-472B-4F21-9935-95AACD03617E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Correction Step</a:t>
            </a:r>
          </a:p>
        </p:txBody>
      </p:sp>
      <p:pic>
        <p:nvPicPr>
          <p:cNvPr id="3379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175" y="100012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" y="100012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175" y="39528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" y="39528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4429F-F5AE-46A9-9728-4A79F48BE6D5}" type="slidenum">
              <a:rPr lang="en-US"/>
              <a:pPr/>
              <a:t>18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35844" name="Picture 3" descr="u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pf-10-pa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450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222375" y="4835525"/>
            <a:ext cx="71326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PF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4254BF-FEFC-4931-92A1-1579B897CBBD}" type="slidenum">
              <a:rPr lang="en-US"/>
              <a:pPr/>
              <a:t>19</a:t>
            </a:fld>
            <a:endParaRPr lang="en-US"/>
          </a:p>
        </p:txBody>
      </p:sp>
      <p:pic>
        <p:nvPicPr>
          <p:cNvPr id="128307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5" name="Picture 3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4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1283077" name="Picture 5" descr="u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8" name="Picture 6" descr="ekf-10-path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984375" y="4835525"/>
            <a:ext cx="57102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D85A9-FB52-4EF2-944C-BD66BBBDDCD3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pPr eaLnBrk="1" hangingPunct="1"/>
            <a:r>
              <a:rPr lang="en-US" smtClean="0"/>
              <a:t>Linearization via Unscented Transform</a:t>
            </a:r>
          </a:p>
        </p:txBody>
      </p:sp>
      <p:pic>
        <p:nvPicPr>
          <p:cNvPr id="28676" name="Picture 3" descr="u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ekf-lin-o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1301750"/>
            <a:ext cx="1820863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F57E81-8E5B-4C01-BA67-72866E72377D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Prediction Quality</a:t>
            </a:r>
          </a:p>
        </p:txBody>
      </p:sp>
      <p:pic>
        <p:nvPicPr>
          <p:cNvPr id="37892" name="Picture 3" descr="ukf-predic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63" y="1898650"/>
            <a:ext cx="4325937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4" descr="ekf-predic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25"/>
            <a:ext cx="4325938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927225" y="5445125"/>
            <a:ext cx="55848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UKF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6177" y="1078303"/>
            <a:ext cx="437164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velocity_motion_model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D6363-7406-4B91-958D-B98B1751FD97}" type="slidenum">
              <a:rPr lang="en-US"/>
              <a:pPr/>
              <a:t>21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Summary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Same complexity as EKF, with a constant factor slower in typical practical applications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Better linearization than EKF</a:t>
            </a:r>
            <a:r>
              <a:rPr lang="en-US" smtClean="0"/>
              <a:t>: Accurate in first two terms of Taylor expansion (EKF only first term)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Derivative-free</a:t>
            </a:r>
            <a:r>
              <a:rPr lang="en-US" smtClean="0"/>
              <a:t>: No Jacobians needed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Still not optimal</a:t>
            </a:r>
            <a:r>
              <a:rPr lang="en-US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intuition: it should be easier to approximate a given distribution than it is to approximate an arbitrary non-linear function</a:t>
            </a:r>
          </a:p>
          <a:p>
            <a:pPr lvl="1"/>
            <a:r>
              <a:rPr lang="en-US" sz="2400" dirty="0" smtClean="0"/>
              <a:t>it is easy to transform a point through a non-linear function</a:t>
            </a:r>
          </a:p>
          <a:p>
            <a:pPr lvl="1"/>
            <a:r>
              <a:rPr lang="en-US" sz="2400" dirty="0" smtClean="0"/>
              <a:t>use a set of points that capture the mean and covariance of the distribution, transform the points through the non-linear function, then compute the (weighted) mean and covariance of the transformed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4245"/>
            <a:ext cx="8424863" cy="1200329"/>
          </a:xfrm>
        </p:spPr>
        <p:txBody>
          <a:bodyPr/>
          <a:lstStyle/>
          <a:p>
            <a:r>
              <a:rPr lang="en-US" dirty="0" smtClean="0"/>
              <a:t>Empirical transformation of a Gaussian random variable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9424" y="1565030"/>
            <a:ext cx="7523530" cy="4912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generate 500,000 samples from N(0, 1)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x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randn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(1, 500000);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draw the histogram of x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xc = -5:0.2:5;</a:t>
            </a:r>
          </a:p>
          <a:p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nx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hist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(x, xc);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bar(xc,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nx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, 1);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% transform each sample by f(x)</a:t>
            </a:r>
          </a:p>
          <a:p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y 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nthroot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(x – 1, 3);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% draw the histogram of 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y</a:t>
            </a:r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xc = 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-2:0.1:2;</a:t>
            </a:r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ny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=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hist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(y,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xc);</a:t>
            </a:r>
          </a:p>
          <a:p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bar(xc, </a:t>
            </a:r>
            <a:r>
              <a:rPr lang="en-US" sz="1800" dirty="0" err="1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ny</a:t>
            </a:r>
            <a:r>
              <a:rPr lang="en-US" sz="18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, </a:t>
            </a:r>
            <a:r>
              <a:rPr lang="en-US" sz="1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1);</a:t>
            </a:r>
          </a:p>
          <a:p>
            <a:endParaRPr lang="en-US" sz="1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9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237"/>
            <a:ext cx="8424863" cy="1200329"/>
          </a:xfrm>
        </p:spPr>
        <p:txBody>
          <a:bodyPr/>
          <a:lstStyle/>
          <a:p>
            <a:r>
              <a:rPr lang="en-US" dirty="0"/>
              <a:t>Empirical transformation of a Gaussian random variable</a:t>
            </a:r>
            <a:endParaRPr lang="en-US" dirty="0"/>
          </a:p>
        </p:txBody>
      </p:sp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pic>
        <p:nvPicPr>
          <p:cNvPr id="7" name="Picture 6" descr="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4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5" name="Equation" r:id="rId8" imgW="711000" imgH="203040" progId="Equation.3">
                  <p:embed/>
                </p:oleObj>
              </mc:Choice>
              <mc:Fallback>
                <p:oleObj name="Equation" r:id="rId8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5269" y="4255477"/>
            <a:ext cx="3692036" cy="9510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-transform 500,000 random</a:t>
            </a:r>
          </a:p>
          <a:p>
            <a:r>
              <a:rPr lang="en-US" sz="1800" dirty="0" smtClean="0"/>
              <a:t>samples through a non-linear </a:t>
            </a:r>
          </a:p>
          <a:p>
            <a:r>
              <a:rPr lang="en-US" sz="1800" dirty="0" smtClean="0"/>
              <a:t>function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8" name="Equation" r:id="rId4" imgW="711000" imgH="203040" progId="Equation.3">
                  <p:embed/>
                </p:oleObj>
              </mc:Choice>
              <mc:Fallback>
                <p:oleObj name="Equation" r:id="rId4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unscent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91274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019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6096000" y="32766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6858000" y="2133600"/>
            <a:ext cx="9525" cy="41195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62713" y="3090863"/>
            <a:ext cx="9524" cy="315277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4976663" y="300988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971861" y="2042992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976704" y="320040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5043488" y="3276600"/>
            <a:ext cx="1057275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053013" y="3090863"/>
            <a:ext cx="1404937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5048250" y="2124075"/>
            <a:ext cx="1795463" cy="47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Equation" r:id="rId8" imgW="863280" imgH="241200" progId="Equation.3">
                  <p:embed/>
                </p:oleObj>
              </mc:Choice>
              <mc:Fallback>
                <p:oleObj name="Equation" r:id="rId8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35269" y="4255477"/>
            <a:ext cx="4003019" cy="12557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-transform 3 carefully chosen</a:t>
            </a:r>
          </a:p>
          <a:p>
            <a:r>
              <a:rPr lang="en-US" sz="1800" dirty="0" smtClean="0"/>
              <a:t>samples through a non-linear</a:t>
            </a:r>
          </a:p>
          <a:p>
            <a:r>
              <a:rPr lang="en-US" sz="1800" dirty="0" smtClean="0"/>
              <a:t>function</a:t>
            </a:r>
          </a:p>
          <a:p>
            <a:r>
              <a:rPr lang="en-US" sz="1800" dirty="0" smtClean="0"/>
              <a:t>-samples are called sigma points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E019D-2A22-49E0-8E4F-D4615EEB850C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(2)</a:t>
            </a:r>
          </a:p>
        </p:txBody>
      </p:sp>
      <p:pic>
        <p:nvPicPr>
          <p:cNvPr id="29700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(3)</a:t>
            </a:r>
          </a:p>
        </p:txBody>
      </p:sp>
      <p:pic>
        <p:nvPicPr>
          <p:cNvPr id="30724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UKF Sigma-Point Estimate (4)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" y="1227288"/>
            <a:ext cx="774382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447</TotalTime>
  <Words>471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Segoe UI Semibold</vt:lpstr>
      <vt:lpstr>Symbol</vt:lpstr>
      <vt:lpstr>Times New Roman</vt:lpstr>
      <vt:lpstr>Verdana</vt:lpstr>
      <vt:lpstr>07-kalman</vt:lpstr>
      <vt:lpstr>Equation</vt:lpstr>
      <vt:lpstr>Unscented Kalman Filter</vt:lpstr>
      <vt:lpstr>Linearization via Unscented Transform</vt:lpstr>
      <vt:lpstr>Unscented Transform</vt:lpstr>
      <vt:lpstr>Empirical transformation of a Gaussian random variable</vt:lpstr>
      <vt:lpstr>Empirical transformation of a Gaussian random variable</vt:lpstr>
      <vt:lpstr>Unscented Transform</vt:lpstr>
      <vt:lpstr>UKF Sigma-Point Estimate (2)</vt:lpstr>
      <vt:lpstr>UKF Sigma-Point Estimate (3)</vt:lpstr>
      <vt:lpstr>UKF Sigma-Point Estimate (4)</vt:lpstr>
      <vt:lpstr>Unscented Transform</vt:lpstr>
      <vt:lpstr>Unscented Transform</vt:lpstr>
      <vt:lpstr>Unscented Transform</vt:lpstr>
      <vt:lpstr>PowerPoint Presentation</vt:lpstr>
      <vt:lpstr>PowerPoint Presentation</vt:lpstr>
      <vt:lpstr>UKF Prediction Step</vt:lpstr>
      <vt:lpstr>UKF Observation Prediction Step</vt:lpstr>
      <vt:lpstr>UKF Correction Step</vt:lpstr>
      <vt:lpstr>Estimation Sequence</vt:lpstr>
      <vt:lpstr>Estimation Sequence</vt:lpstr>
      <vt:lpstr>Prediction Quality</vt:lpstr>
      <vt:lpstr>UKF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Windows User</cp:lastModifiedBy>
  <cp:revision>68</cp:revision>
  <dcterms:created xsi:type="dcterms:W3CDTF">2005-01-19T23:33:42Z</dcterms:created>
  <dcterms:modified xsi:type="dcterms:W3CDTF">2017-03-17T18:11:51Z</dcterms:modified>
</cp:coreProperties>
</file>